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57" r:id="rId6"/>
    <p:sldId id="258" r:id="rId7"/>
    <p:sldId id="272" r:id="rId8"/>
    <p:sldId id="261" r:id="rId9"/>
    <p:sldId id="262" r:id="rId10"/>
    <p:sldId id="259" r:id="rId11"/>
    <p:sldId id="260" r:id="rId12"/>
    <p:sldId id="27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7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8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1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4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63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9E17F88-3317-4580-9456-95C023AB20FA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9EA4350-5AA1-4573-87C0-F609AA7D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429" y="2510305"/>
            <a:ext cx="10434535" cy="1371600"/>
          </a:xfrm>
        </p:spPr>
        <p:txBody>
          <a:bodyPr>
            <a:noAutofit/>
          </a:bodyPr>
          <a:lstStyle/>
          <a:p>
            <a:r>
              <a:rPr lang="en-US" altLang="zh-CN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Magic bubble </a:t>
            </a:r>
            <a:r>
              <a:rPr lang="en-US" altLang="zh-CN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tea vending machine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60B3385-8E69-4C45-B9C4-B5DE104E19AE}"/>
              </a:ext>
            </a:extLst>
          </p:cNvPr>
          <p:cNvSpPr txBox="1"/>
          <p:nvPr/>
        </p:nvSpPr>
        <p:spPr>
          <a:xfrm>
            <a:off x="901429" y="3196105"/>
            <a:ext cx="42736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r>
              <a:rPr lang="en-US" altLang="zh-CN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Ls</a:t>
            </a:r>
            <a:r>
              <a:rPr lang="en-US" altLang="zh-CN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L</a:t>
            </a:r>
            <a:endParaRPr lang="en-US" altLang="zh-CN" sz="280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r>
              <a:rPr lang="en-US" altLang="zh-CN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Hh</a:t>
            </a:r>
            <a:r>
              <a:rPr lang="en-US" altLang="zh-CN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C</a:t>
            </a:r>
            <a:endParaRPr lang="en-US" altLang="zh-CN" sz="280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r>
              <a:rPr lang="en-US" altLang="zh-CN" sz="2800" dirty="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Yh</a:t>
            </a:r>
            <a:r>
              <a:rPr lang="en-US" altLang="zh-CN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P</a:t>
            </a:r>
            <a:endParaRPr lang="en-US" altLang="zh-CN" sz="280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r>
              <a:rPr lang="en-US" altLang="zh-CN" sz="28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Cd S</a:t>
            </a:r>
            <a:endParaRPr lang="en-US" altLang="zh-CN" sz="280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CDD434F-5AA8-4BCD-9ED0-666CB3F2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-1"/>
            <a:ext cx="5892800" cy="6858001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8FEC7AB-243B-4634-BC63-DA0C485620C2}"/>
              </a:ext>
            </a:extLst>
          </p:cNvPr>
          <p:cNvSpPr txBox="1"/>
          <p:nvPr/>
        </p:nvSpPr>
        <p:spPr>
          <a:xfrm>
            <a:off x="868218" y="1884218"/>
            <a:ext cx="461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</a:t>
            </a:r>
            <a:r>
              <a:rPr lang="zh-CN" alt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endParaRPr lang="en-US" altLang="zh-CN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this beauty doing?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354618" y="-50292"/>
            <a:ext cx="2398418" cy="2962656"/>
          </a:xfrm>
          <a:prstGeom prst="wedgeRoundRectCallout">
            <a:avLst>
              <a:gd name="adj1" fmla="val 88455"/>
              <a:gd name="adj2" fmla="val 42631"/>
              <a:gd name="adj3" fmla="val 16667"/>
            </a:avLst>
          </a:prstGeom>
          <a:solidFill>
            <a:srgbClr val="C6C1B4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BF83657-FDDB-4E6C-A864-DA89AA21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/>
          <a:stretch/>
        </p:blipFill>
        <p:spPr>
          <a:xfrm>
            <a:off x="6441508" y="182446"/>
            <a:ext cx="2224637" cy="249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267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346" y="1512825"/>
            <a:ext cx="3248982" cy="383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BF83657-FDDB-4E6C-A864-DA89AA21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7" y="0"/>
            <a:ext cx="5809673" cy="6858000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897A1C3-A12C-427A-9EEB-CCA23003061E}"/>
              </a:ext>
            </a:extLst>
          </p:cNvPr>
          <p:cNvSpPr txBox="1"/>
          <p:nvPr/>
        </p:nvSpPr>
        <p:spPr>
          <a:xfrm>
            <a:off x="489527" y="2127773"/>
            <a:ext cx="5320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 </a:t>
            </a:r>
            <a:r>
              <a:rPr lang="en-US" altLang="zh-CN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be made on 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bubble </a:t>
            </a:r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tea.</a:t>
            </a:r>
          </a:p>
        </p:txBody>
      </p:sp>
    </p:spTree>
    <p:extLst>
      <p:ext uri="{BB962C8B-B14F-4D97-AF65-F5344CB8AC3E}">
        <p14:creationId xmlns:p14="http://schemas.microsoft.com/office/powerpoint/2010/main" val="356634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B281E87-EC27-4B33-960D-F310208EA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0"/>
            <a:ext cx="6142181" cy="6858000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6B2F301-1227-4CE3-93DD-FDC4F8F72A5A}"/>
              </a:ext>
            </a:extLst>
          </p:cNvPr>
          <p:cNvSpPr txBox="1"/>
          <p:nvPr/>
        </p:nvSpPr>
        <p:spPr>
          <a:xfrm>
            <a:off x="371761" y="2014194"/>
            <a:ext cx="5329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only that, but </a:t>
            </a:r>
          </a:p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machine </a:t>
            </a:r>
            <a:r>
              <a:rPr lang="en-US" sz="480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also 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feedback</a:t>
            </a:r>
            <a:r>
              <a:rPr lang="zh-CN" alt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zh-CN" alt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56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F7A5F59-989E-40F7-BD7C-C61077EAA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118062"/>
              </p:ext>
            </p:extLst>
          </p:nvPr>
        </p:nvGraphicFramePr>
        <p:xfrm>
          <a:off x="-49784" y="-68873"/>
          <a:ext cx="12394184" cy="704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4" imgW="9653400" imgH="5484960" progId="Photoshop.Image.16">
                  <p:embed/>
                </p:oleObj>
              </mc:Choice>
              <mc:Fallback>
                <p:oleObj name="Image" r:id="rId4" imgW="9653400" imgH="5484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784" y="-68873"/>
                        <a:ext cx="12394184" cy="7041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374" y="1118681"/>
            <a:ext cx="6060332" cy="8560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Theme: </a:t>
            </a:r>
            <a:br>
              <a:rPr lang="en-US" altLang="zh-CN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</a:br>
            <a:r>
              <a:rPr lang="en-US" altLang="zh-CN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Make </a:t>
            </a:r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them happy</a:t>
            </a:r>
            <a:endParaRPr lang="zh-CN" altLang="en-US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3115" y="3005846"/>
            <a:ext cx="5014349" cy="3276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customers enjoy </a:t>
            </a:r>
            <a:endParaRPr lang="en-US" altLang="zh-CN" sz="3200" dirty="0" smtClean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32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altLang="zh-CN" sz="3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of </a:t>
            </a:r>
            <a:endParaRPr lang="en-US" altLang="zh-CN" sz="3200" dirty="0" smtClean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32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waiting </a:t>
            </a:r>
            <a:r>
              <a:rPr lang="en-US" altLang="zh-CN" sz="3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bubble tea</a:t>
            </a:r>
            <a:endParaRPr lang="zh-CN" altLang="en-US" sz="32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84" y="486383"/>
            <a:ext cx="8738265" cy="55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6565" y="67447"/>
            <a:ext cx="10058400" cy="1371600"/>
          </a:xfrm>
        </p:spPr>
        <p:txBody>
          <a:bodyPr>
            <a:normAutofit/>
          </a:bodyPr>
          <a:lstStyle/>
          <a:p>
            <a:pPr algn="r"/>
            <a:r>
              <a:rPr lang="en-US" altLang="zh-CN" sz="2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HCD(Process) IS0 9241-210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68967" y="1215024"/>
            <a:ext cx="9714278" cy="5795088"/>
            <a:chOff x="231389" y="707667"/>
            <a:chExt cx="9827010" cy="5831449"/>
          </a:xfrm>
        </p:grpSpPr>
        <p:sp>
          <p:nvSpPr>
            <p:cNvPr id="4" name="矩形 3"/>
            <p:cNvSpPr/>
            <p:nvPr/>
          </p:nvSpPr>
          <p:spPr>
            <a:xfrm>
              <a:off x="3602780" y="707667"/>
              <a:ext cx="2029968" cy="8961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Understand and Specify the Context of Use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7710849" y="1921148"/>
              <a:ext cx="2029968" cy="8961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Specify the User Requirements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7972016" y="4865553"/>
              <a:ext cx="2086383" cy="10469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Produce Design Solutions to Meet User Requirements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472151" y="3559474"/>
              <a:ext cx="2029968" cy="8961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Evaluate the Design Against Requirements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31389" y="1555610"/>
              <a:ext cx="2708586" cy="111556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Plan the Human-Centered</a:t>
              </a:r>
            </a:p>
            <a:p>
              <a:pPr algn="ctr"/>
              <a:r>
                <a:rPr lang="en-US" altLang="zh-CN" dirty="0" smtClean="0"/>
                <a:t>Design Process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3853" y="4667966"/>
              <a:ext cx="2436122" cy="111556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Designed Solutions Meet User Requirements</a:t>
              </a:r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3241">
              <a:off x="5758178" y="968990"/>
              <a:ext cx="2609774" cy="84745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148" y="2926303"/>
              <a:ext cx="801895" cy="183020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88247">
              <a:off x="4948280" y="4227042"/>
              <a:ext cx="2295440" cy="23287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480" y="1781191"/>
              <a:ext cx="553102" cy="1415643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6242">
              <a:off x="2944711" y="4494012"/>
              <a:ext cx="692351" cy="63696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6242" flipV="1">
              <a:off x="2905188" y="1307131"/>
              <a:ext cx="609766" cy="80638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07938">
              <a:off x="6338329" y="2071578"/>
              <a:ext cx="552251" cy="1782086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11564">
              <a:off x="6376909" y="3421313"/>
              <a:ext cx="475089" cy="1172433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25" name="文本框 24"/>
            <p:cNvSpPr txBox="1"/>
            <p:nvPr/>
          </p:nvSpPr>
          <p:spPr>
            <a:xfrm>
              <a:off x="5124804" y="2522126"/>
              <a:ext cx="1561930" cy="588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Iterate Where</a:t>
              </a:r>
            </a:p>
            <a:p>
              <a:r>
                <a:rPr lang="en-US" altLang="zh-CN" sz="1600" dirty="0" smtClean="0"/>
                <a:t>Appropriate</a:t>
              </a:r>
              <a:endParaRPr lang="zh-CN" altLang="en-US" sz="1600" dirty="0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6" y="235849"/>
            <a:ext cx="1980238" cy="1075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18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Touch points</a:t>
            </a:r>
            <a:endParaRPr lang="zh-CN" altLang="en-US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r="16986"/>
          <a:stretch/>
        </p:blipFill>
        <p:spPr>
          <a:xfrm>
            <a:off x="753650" y="2014194"/>
            <a:ext cx="3482235" cy="22815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35" y="2037640"/>
            <a:ext cx="3423614" cy="2281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99" y="2014194"/>
            <a:ext cx="3415446" cy="22815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7881" y="4697260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campus</a:t>
            </a:r>
            <a:endParaRPr lang="zh-CN" alt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9981" y="4697260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road</a:t>
            </a:r>
            <a:endParaRPr lang="zh-CN" alt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92661" y="4697260"/>
            <a:ext cx="2323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factory</a:t>
            </a:r>
            <a:endParaRPr lang="zh-CN" alt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87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A8BD43-5C57-467B-8B8F-BBFB85A7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2" y="0"/>
            <a:ext cx="5745018" cy="6858000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8291EAC-46C3-47E4-AB65-DEFCC822CB7C}"/>
              </a:ext>
            </a:extLst>
          </p:cNvPr>
          <p:cNvSpPr txBox="1"/>
          <p:nvPr/>
        </p:nvSpPr>
        <p:spPr>
          <a:xfrm>
            <a:off x="341746" y="1874982"/>
            <a:ext cx="59401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our 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bubble</a:t>
            </a:r>
            <a:r>
              <a:rPr lang="en-US" altLang="zh-CN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 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vending machine</a:t>
            </a:r>
            <a:r>
              <a:rPr lang="zh-CN" alt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endParaRPr 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700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57644E8-556A-46BD-ACDB-56A8E547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79090" y="-9247"/>
            <a:ext cx="5149327" cy="6876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3712126-4353-4D6E-9DE1-5CCCC3847672}"/>
              </a:ext>
            </a:extLst>
          </p:cNvPr>
          <p:cNvSpPr txBox="1"/>
          <p:nvPr/>
        </p:nvSpPr>
        <p:spPr>
          <a:xfrm>
            <a:off x="1234441" y="2274838"/>
            <a:ext cx="3126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MaMi</a:t>
            </a:r>
            <a:endParaRPr lang="en-US" sz="4800" dirty="0" smtClean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800" dirty="0" err="1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MaMi</a:t>
            </a:r>
            <a:endParaRPr lang="en-US" sz="4800" dirty="0" smtClean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Hong!!!</a:t>
            </a:r>
            <a:endParaRPr 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559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A044B40-2703-4799-BF0F-F5648E7C9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C3729C6-AC40-48D9-9369-C136450B9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63" y="1274617"/>
            <a:ext cx="4809837" cy="50254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3712126-4353-4D6E-9DE1-5CCCC3847672}"/>
              </a:ext>
            </a:extLst>
          </p:cNvPr>
          <p:cNvSpPr txBox="1"/>
          <p:nvPr/>
        </p:nvSpPr>
        <p:spPr>
          <a:xfrm>
            <a:off x="443253" y="1536174"/>
            <a:ext cx="53083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our menu, you can make </a:t>
            </a:r>
            <a:r>
              <a:rPr lang="en-US" altLang="zh-CN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bubble tea 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</a:t>
            </a:r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belongs to your taste</a:t>
            </a:r>
            <a:r>
              <a:rPr lang="zh-CN" alt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endParaRPr 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63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6EAD727-EAE6-4CEE-9EBC-9276434F2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7" y="0"/>
            <a:ext cx="5708073" cy="6858000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677AD0D-2B32-48FB-A043-3D61A866DC42}"/>
              </a:ext>
            </a:extLst>
          </p:cNvPr>
          <p:cNvSpPr txBox="1"/>
          <p:nvPr/>
        </p:nvSpPr>
        <p:spPr>
          <a:xfrm>
            <a:off x="1182255" y="1829528"/>
            <a:ext cx="3740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Wow</a:t>
            </a:r>
            <a:r>
              <a:rPr lang="zh-CN" alt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this little fat  </a:t>
            </a:r>
            <a:r>
              <a:rPr lang="en-US" sz="48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doing ?</a:t>
            </a:r>
            <a:endParaRPr lang="en-US" sz="48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6601339" y="128016"/>
            <a:ext cx="2398418" cy="2962656"/>
          </a:xfrm>
          <a:prstGeom prst="wedgeRoundRectCallout">
            <a:avLst>
              <a:gd name="adj1" fmla="val 88455"/>
              <a:gd name="adj2" fmla="val 42631"/>
              <a:gd name="adj3" fmla="val 16667"/>
            </a:avLst>
          </a:prstGeom>
          <a:solidFill>
            <a:srgbClr val="C6C1B4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A9B7993-3B3E-4D71-87A2-16B44892AF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/>
          <a:stretch/>
        </p:blipFill>
        <p:spPr>
          <a:xfrm>
            <a:off x="6688800" y="178308"/>
            <a:ext cx="2223496" cy="2862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3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E32449-DF3D-48FB-9C0B-8DAE574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A9B7993-3B3E-4D71-87A2-16B44892A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/>
          <a:stretch/>
        </p:blipFill>
        <p:spPr>
          <a:xfrm>
            <a:off x="6236207" y="0"/>
            <a:ext cx="5955793" cy="6858000"/>
          </a:xfrm>
          <a:prstGeom prst="rect">
            <a:avLst/>
          </a:prstGeom>
          <a:ln w="57150" cap="sq">
            <a:solidFill>
              <a:schemeClr val="bg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A19B506-DA08-43CE-B686-8EB6F73457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"/>
          <a:stretch/>
        </p:blipFill>
        <p:spPr>
          <a:xfrm rot="16200000">
            <a:off x="7287075" y="-119177"/>
            <a:ext cx="3819236" cy="5920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5F3E5A2-B671-45F4-960A-6E57DEA92ABF}"/>
              </a:ext>
            </a:extLst>
          </p:cNvPr>
          <p:cNvSpPr txBox="1"/>
          <p:nvPr/>
        </p:nvSpPr>
        <p:spPr>
          <a:xfrm>
            <a:off x="434109" y="508000"/>
            <a:ext cx="50430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a </a:t>
            </a:r>
          </a:p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game! Bubbles, </a:t>
            </a:r>
          </a:p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 beans, chocolate, come quickly into the bowl!</a:t>
            </a:r>
          </a:p>
          <a:p>
            <a:r>
              <a:rPr lang="en-US" sz="4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Bingo!</a:t>
            </a:r>
          </a:p>
        </p:txBody>
      </p:sp>
    </p:spTree>
    <p:extLst>
      <p:ext uri="{BB962C8B-B14F-4D97-AF65-F5344CB8AC3E}">
        <p14:creationId xmlns:p14="http://schemas.microsoft.com/office/powerpoint/2010/main" val="4888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171</TotalTime>
  <Words>158</Words>
  <Application>Microsoft Office PowerPoint</Application>
  <PresentationFormat>宽屏</PresentationFormat>
  <Paragraphs>40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Agency FB</vt:lpstr>
      <vt:lpstr>Calibri</vt:lpstr>
      <vt:lpstr>Century Gothic</vt:lpstr>
      <vt:lpstr>Garamond</vt:lpstr>
      <vt:lpstr>肥皂</vt:lpstr>
      <vt:lpstr>Image</vt:lpstr>
      <vt:lpstr>Magic bubble tea vending machine</vt:lpstr>
      <vt:lpstr>Theme:  Make them happy</vt:lpstr>
      <vt:lpstr>HCD(Process) IS0 9241-210</vt:lpstr>
      <vt:lpstr>Touch points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Charlotte Sean</dc:creator>
  <cp:lastModifiedBy>秋水子明</cp:lastModifiedBy>
  <cp:revision>24</cp:revision>
  <dcterms:created xsi:type="dcterms:W3CDTF">2018-12-21T10:57:46Z</dcterms:created>
  <dcterms:modified xsi:type="dcterms:W3CDTF">2019-01-16T11:49:37Z</dcterms:modified>
</cp:coreProperties>
</file>